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59" r:id="rId4"/>
    <p:sldId id="423" r:id="rId5"/>
    <p:sldId id="427" r:id="rId6"/>
    <p:sldId id="426" r:id="rId7"/>
    <p:sldId id="424" r:id="rId8"/>
    <p:sldId id="428" r:id="rId9"/>
    <p:sldId id="405" r:id="rId10"/>
    <p:sldId id="406" r:id="rId11"/>
    <p:sldId id="442" r:id="rId12"/>
    <p:sldId id="429" r:id="rId13"/>
    <p:sldId id="439" r:id="rId14"/>
    <p:sldId id="441" r:id="rId15"/>
    <p:sldId id="440" r:id="rId16"/>
    <p:sldId id="407" r:id="rId17"/>
    <p:sldId id="430" r:id="rId18"/>
    <p:sldId id="408" r:id="rId19"/>
    <p:sldId id="431" r:id="rId20"/>
    <p:sldId id="409" r:id="rId21"/>
    <p:sldId id="432" r:id="rId22"/>
    <p:sldId id="433" r:id="rId23"/>
    <p:sldId id="438" r:id="rId24"/>
    <p:sldId id="434" r:id="rId25"/>
    <p:sldId id="436" r:id="rId26"/>
    <p:sldId id="437" r:id="rId27"/>
    <p:sldId id="40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52" d="100"/>
          <a:sy n="52" d="100"/>
        </p:scale>
        <p:origin x="-116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EDBF85-B287-454C-8C5D-8E4638C5A17C}" type="datetimeFigureOut">
              <a:rPr lang="en-US" smtClean="0"/>
              <a:t>5/2/15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8A753-20DB-D34A-A275-5C0E16719CE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DBF85-B287-454C-8C5D-8E4638C5A17C}" type="datetimeFigureOut">
              <a:rPr lang="en-US" smtClean="0"/>
              <a:t>5/2/15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8A753-20DB-D34A-A275-5C0E16719C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DBF85-B287-454C-8C5D-8E4638C5A17C}" type="datetimeFigureOut">
              <a:rPr lang="en-US" smtClean="0"/>
              <a:t>5/2/15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8A753-20DB-D34A-A275-5C0E16719CE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DBF85-B287-454C-8C5D-8E4638C5A17C}" type="datetimeFigureOut">
              <a:rPr lang="en-US" smtClean="0"/>
              <a:t>5/2/15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8A753-20DB-D34A-A275-5C0E16719CE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EDBF85-B287-454C-8C5D-8E4638C5A17C}" type="datetimeFigureOut">
              <a:rPr lang="en-US" smtClean="0"/>
              <a:t>5/2/15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8A753-20DB-D34A-A275-5C0E16719CE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EDBF85-B287-454C-8C5D-8E4638C5A17C}" type="datetimeFigureOut">
              <a:rPr lang="en-US" smtClean="0"/>
              <a:t>5/2/15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8A753-20DB-D34A-A275-5C0E16719CE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EDBF85-B287-454C-8C5D-8E4638C5A17C}" type="datetimeFigureOut">
              <a:rPr lang="en-US" smtClean="0"/>
              <a:t>5/2/15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98A753-20DB-D34A-A275-5C0E16719CE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EDBF85-B287-454C-8C5D-8E4638C5A17C}" type="datetimeFigureOut">
              <a:rPr lang="en-US" smtClean="0"/>
              <a:t>5/2/15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8A753-20DB-D34A-A275-5C0E16719C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DBF85-B287-454C-8C5D-8E4638C5A17C}" type="datetimeFigureOut">
              <a:rPr lang="en-US" smtClean="0"/>
              <a:t>5/2/15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98A753-20DB-D34A-A275-5C0E16719C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EDBF85-B287-454C-8C5D-8E4638C5A17C}" type="datetimeFigureOut">
              <a:rPr lang="en-US" smtClean="0"/>
              <a:t>5/2/15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8A753-20DB-D34A-A275-5C0E16719CE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EDBF85-B287-454C-8C5D-8E4638C5A17C}" type="datetimeFigureOut">
              <a:rPr lang="en-US" smtClean="0"/>
              <a:t>5/2/15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8A753-20DB-D34A-A275-5C0E16719CE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DBF85-B287-454C-8C5D-8E4638C5A17C}" type="datetimeFigureOut">
              <a:rPr lang="en-US" smtClean="0"/>
              <a:t>5/2/15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8A753-20DB-D34A-A275-5C0E16719CE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rojector_inchrist_v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686800" cy="1143000"/>
          </a:xfrm>
        </p:spPr>
        <p:txBody>
          <a:bodyPr>
            <a:noAutofit/>
          </a:bodyPr>
          <a:lstStyle/>
          <a:p>
            <a:pPr algn="l"/>
            <a:r>
              <a:rPr lang="en-US" sz="2900" b="1" dirty="0">
                <a:latin typeface="Georgia"/>
                <a:cs typeface="Georgia"/>
              </a:rPr>
              <a:t>I. Speak the truth with your neighbor (4:25)</a:t>
            </a:r>
            <a:endParaRPr lang="en-US" sz="2900" b="1" dirty="0">
              <a:latin typeface="Georgia"/>
              <a:cs typeface="Georgia"/>
            </a:endParaRPr>
          </a:p>
        </p:txBody>
      </p:sp>
      <p:pic>
        <p:nvPicPr>
          <p:cNvPr id="5" name="Content Placeholder 4" descr="truck3.gif"/>
          <p:cNvPicPr>
            <a:picLocks noGrp="1" noChangeAspect="1"/>
          </p:cNvPicPr>
          <p:nvPr>
            <p:ph idx="1"/>
          </p:nvPr>
        </p:nvPicPr>
        <p:blipFill>
          <a:blip r:embed="rId3">
            <a:extLst>
              <a:ext uri="{28A0092B-C50C-407E-A947-70E740481C1C}">
                <a14:useLocalDpi xmlns:a14="http://schemas.microsoft.com/office/drawing/2010/main" val="0"/>
              </a:ext>
            </a:extLst>
          </a:blip>
          <a:srcRect t="-16467" b="-16467"/>
          <a:stretch>
            <a:fillRect/>
          </a:stretch>
        </p:blipFill>
        <p:spPr>
          <a:xfrm>
            <a:off x="609600" y="1143000"/>
            <a:ext cx="8001000" cy="4525963"/>
          </a:xfrm>
        </p:spPr>
      </p:pic>
    </p:spTree>
    <p:extLst>
      <p:ext uri="{BB962C8B-B14F-4D97-AF65-F5344CB8AC3E}">
        <p14:creationId xmlns:p14="http://schemas.microsoft.com/office/powerpoint/2010/main" val="21699974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686800" cy="1143000"/>
          </a:xfrm>
        </p:spPr>
        <p:txBody>
          <a:bodyPr>
            <a:noAutofit/>
          </a:bodyPr>
          <a:lstStyle/>
          <a:p>
            <a:pPr algn="l"/>
            <a:r>
              <a:rPr lang="en-US" sz="2900" b="1" dirty="0" smtClean="0">
                <a:latin typeface="Georgia"/>
                <a:cs typeface="Georgia"/>
              </a:rPr>
              <a:t>I. </a:t>
            </a:r>
            <a:r>
              <a:rPr lang="en-US" sz="2900" b="1" dirty="0" smtClean="0">
                <a:latin typeface="Georgia"/>
                <a:cs typeface="Georgia"/>
              </a:rPr>
              <a:t>Speak the truth with your neighbor (</a:t>
            </a:r>
            <a:r>
              <a:rPr lang="en-US" sz="2900" b="1" dirty="0" smtClean="0">
                <a:latin typeface="Georgia"/>
                <a:cs typeface="Georgia"/>
              </a:rPr>
              <a:t>4</a:t>
            </a:r>
            <a:r>
              <a:rPr lang="en-US" sz="2900" b="1" dirty="0" smtClean="0">
                <a:latin typeface="Georgia"/>
                <a:cs typeface="Georgia"/>
              </a:rPr>
              <a:t>:25)</a:t>
            </a:r>
            <a:endParaRPr lang="en-US" sz="2900" b="1" dirty="0">
              <a:latin typeface="Georgia"/>
              <a:cs typeface="Georgia"/>
            </a:endParaRPr>
          </a:p>
        </p:txBody>
      </p:sp>
      <p:sp>
        <p:nvSpPr>
          <p:cNvPr id="3" name="Content Placeholder 2"/>
          <p:cNvSpPr>
            <a:spLocks noGrp="1"/>
          </p:cNvSpPr>
          <p:nvPr>
            <p:ph idx="1"/>
          </p:nvPr>
        </p:nvSpPr>
        <p:spPr>
          <a:xfrm>
            <a:off x="609600" y="1371600"/>
            <a:ext cx="8001000" cy="4525963"/>
          </a:xfrm>
        </p:spPr>
        <p:txBody>
          <a:bodyPr>
            <a:normAutofit/>
          </a:bodyPr>
          <a:lstStyle/>
          <a:p>
            <a:pPr marL="0" indent="0">
              <a:buNone/>
            </a:pPr>
            <a:endParaRPr lang="en-US" sz="2700" dirty="0">
              <a:latin typeface="Georgia"/>
              <a:cs typeface="Georgia"/>
            </a:endParaRPr>
          </a:p>
        </p:txBody>
      </p:sp>
    </p:spTree>
    <p:extLst>
      <p:ext uri="{BB962C8B-B14F-4D97-AF65-F5344CB8AC3E}">
        <p14:creationId xmlns:p14="http://schemas.microsoft.com/office/powerpoint/2010/main" val="3014889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686800" cy="1143000"/>
          </a:xfrm>
        </p:spPr>
        <p:txBody>
          <a:bodyPr>
            <a:noAutofit/>
          </a:bodyPr>
          <a:lstStyle/>
          <a:p>
            <a:pPr algn="l"/>
            <a:r>
              <a:rPr lang="en-US" sz="3000" b="1" dirty="0" smtClean="0">
                <a:latin typeface="Georgia"/>
                <a:cs typeface="Georgia"/>
              </a:rPr>
              <a:t>II. Exercise righteous anger </a:t>
            </a:r>
            <a:r>
              <a:rPr lang="en-US" sz="3000" b="1" dirty="0" smtClean="0">
                <a:latin typeface="Georgia"/>
                <a:cs typeface="Georgia"/>
              </a:rPr>
              <a:t>(4</a:t>
            </a:r>
            <a:r>
              <a:rPr lang="en-US" sz="3000" b="1" dirty="0" smtClean="0">
                <a:latin typeface="Georgia"/>
                <a:cs typeface="Georgia"/>
              </a:rPr>
              <a:t>:26-27)</a:t>
            </a:r>
            <a:endParaRPr lang="en-US" sz="3000" b="1" dirty="0">
              <a:latin typeface="Georgia"/>
              <a:cs typeface="Georgia"/>
            </a:endParaRPr>
          </a:p>
        </p:txBody>
      </p:sp>
      <p:sp>
        <p:nvSpPr>
          <p:cNvPr id="3" name="Content Placeholder 2"/>
          <p:cNvSpPr>
            <a:spLocks noGrp="1"/>
          </p:cNvSpPr>
          <p:nvPr>
            <p:ph idx="1"/>
          </p:nvPr>
        </p:nvSpPr>
        <p:spPr>
          <a:xfrm>
            <a:off x="609600" y="1371600"/>
            <a:ext cx="8001000" cy="4525963"/>
          </a:xfrm>
        </p:spPr>
        <p:txBody>
          <a:bodyPr>
            <a:normAutofit/>
          </a:bodyPr>
          <a:lstStyle/>
          <a:p>
            <a:endParaRPr lang="en-US" sz="2700" dirty="0">
              <a:latin typeface="Georgia"/>
              <a:cs typeface="Georgia"/>
            </a:endParaRPr>
          </a:p>
        </p:txBody>
      </p:sp>
    </p:spTree>
    <p:extLst>
      <p:ext uri="{BB962C8B-B14F-4D97-AF65-F5344CB8AC3E}">
        <p14:creationId xmlns:p14="http://schemas.microsoft.com/office/powerpoint/2010/main" val="24951348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686800" cy="1143000"/>
          </a:xfrm>
        </p:spPr>
        <p:txBody>
          <a:bodyPr>
            <a:noAutofit/>
          </a:bodyPr>
          <a:lstStyle/>
          <a:p>
            <a:pPr algn="l"/>
            <a:r>
              <a:rPr lang="en-US" sz="3000" b="1" dirty="0" smtClean="0">
                <a:latin typeface="Georgia"/>
                <a:cs typeface="Georgia"/>
              </a:rPr>
              <a:t>II. Exercise righteous anger (4:26-27)</a:t>
            </a:r>
            <a:endParaRPr lang="en-US" sz="3000" b="1" dirty="0">
              <a:latin typeface="Georgia"/>
              <a:cs typeface="Georgia"/>
            </a:endParaRPr>
          </a:p>
        </p:txBody>
      </p:sp>
      <p:sp>
        <p:nvSpPr>
          <p:cNvPr id="3" name="Content Placeholder 2"/>
          <p:cNvSpPr>
            <a:spLocks noGrp="1"/>
          </p:cNvSpPr>
          <p:nvPr>
            <p:ph idx="1"/>
          </p:nvPr>
        </p:nvSpPr>
        <p:spPr>
          <a:xfrm>
            <a:off x="609600" y="1371600"/>
            <a:ext cx="8001000" cy="4525963"/>
          </a:xfrm>
        </p:spPr>
        <p:txBody>
          <a:bodyPr>
            <a:normAutofit/>
          </a:bodyPr>
          <a:lstStyle/>
          <a:p>
            <a:pPr marL="0" indent="0">
              <a:buNone/>
            </a:pPr>
            <a:r>
              <a:rPr lang="en-US" sz="2700" b="1" dirty="0" smtClean="0">
                <a:latin typeface="Georgia"/>
                <a:cs typeface="Georgia"/>
              </a:rPr>
              <a:t>How should we deal with anger?</a:t>
            </a:r>
          </a:p>
        </p:txBody>
      </p:sp>
    </p:spTree>
    <p:extLst>
      <p:ext uri="{BB962C8B-B14F-4D97-AF65-F5344CB8AC3E}">
        <p14:creationId xmlns:p14="http://schemas.microsoft.com/office/powerpoint/2010/main" val="8999471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686800" cy="1143000"/>
          </a:xfrm>
        </p:spPr>
        <p:txBody>
          <a:bodyPr>
            <a:noAutofit/>
          </a:bodyPr>
          <a:lstStyle/>
          <a:p>
            <a:pPr algn="l"/>
            <a:r>
              <a:rPr lang="en-US" sz="3000" b="1" dirty="0" smtClean="0">
                <a:latin typeface="Georgia"/>
                <a:cs typeface="Georgia"/>
              </a:rPr>
              <a:t>II. Exercise righteous anger (4:26-27)</a:t>
            </a:r>
            <a:endParaRPr lang="en-US" sz="3000" b="1" dirty="0">
              <a:latin typeface="Georgia"/>
              <a:cs typeface="Georgia"/>
            </a:endParaRPr>
          </a:p>
        </p:txBody>
      </p:sp>
      <p:sp>
        <p:nvSpPr>
          <p:cNvPr id="3" name="Content Placeholder 2"/>
          <p:cNvSpPr>
            <a:spLocks noGrp="1"/>
          </p:cNvSpPr>
          <p:nvPr>
            <p:ph idx="1"/>
          </p:nvPr>
        </p:nvSpPr>
        <p:spPr>
          <a:xfrm>
            <a:off x="609600" y="1371600"/>
            <a:ext cx="8001000" cy="4525963"/>
          </a:xfrm>
        </p:spPr>
        <p:txBody>
          <a:bodyPr>
            <a:normAutofit/>
          </a:bodyPr>
          <a:lstStyle/>
          <a:p>
            <a:pPr marL="0" indent="0">
              <a:buNone/>
            </a:pPr>
            <a:r>
              <a:rPr lang="en-US" sz="2700" b="1" dirty="0" smtClean="0">
                <a:latin typeface="Georgia"/>
                <a:cs typeface="Georgia"/>
              </a:rPr>
              <a:t>How should we deal with anger?</a:t>
            </a:r>
          </a:p>
          <a:p>
            <a:r>
              <a:rPr lang="en-US" sz="2700" b="1" dirty="0" smtClean="0">
                <a:latin typeface="Georgia"/>
                <a:cs typeface="Georgia"/>
              </a:rPr>
              <a:t>Pause &amp; Reflect</a:t>
            </a:r>
          </a:p>
          <a:p>
            <a:endParaRPr lang="en-US" sz="2700" b="1" dirty="0">
              <a:latin typeface="Georgia"/>
              <a:cs typeface="Georgia"/>
            </a:endParaRPr>
          </a:p>
        </p:txBody>
      </p:sp>
    </p:spTree>
    <p:extLst>
      <p:ext uri="{BB962C8B-B14F-4D97-AF65-F5344CB8AC3E}">
        <p14:creationId xmlns:p14="http://schemas.microsoft.com/office/powerpoint/2010/main" val="26621524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686800" cy="1143000"/>
          </a:xfrm>
        </p:spPr>
        <p:txBody>
          <a:bodyPr>
            <a:noAutofit/>
          </a:bodyPr>
          <a:lstStyle/>
          <a:p>
            <a:pPr algn="l"/>
            <a:r>
              <a:rPr lang="en-US" sz="3000" b="1" dirty="0" smtClean="0">
                <a:latin typeface="Georgia"/>
                <a:cs typeface="Georgia"/>
              </a:rPr>
              <a:t>II. Exercise righteous anger (4:26-27)</a:t>
            </a:r>
            <a:endParaRPr lang="en-US" sz="3000" b="1" dirty="0">
              <a:latin typeface="Georgia"/>
              <a:cs typeface="Georgia"/>
            </a:endParaRPr>
          </a:p>
        </p:txBody>
      </p:sp>
      <p:sp>
        <p:nvSpPr>
          <p:cNvPr id="3" name="Content Placeholder 2"/>
          <p:cNvSpPr>
            <a:spLocks noGrp="1"/>
          </p:cNvSpPr>
          <p:nvPr>
            <p:ph idx="1"/>
          </p:nvPr>
        </p:nvSpPr>
        <p:spPr>
          <a:xfrm>
            <a:off x="609600" y="1371600"/>
            <a:ext cx="8001000" cy="4525963"/>
          </a:xfrm>
        </p:spPr>
        <p:txBody>
          <a:bodyPr>
            <a:normAutofit/>
          </a:bodyPr>
          <a:lstStyle/>
          <a:p>
            <a:pPr marL="0" indent="0">
              <a:buNone/>
            </a:pPr>
            <a:r>
              <a:rPr lang="en-US" sz="2700" b="1" dirty="0" smtClean="0">
                <a:latin typeface="Georgia"/>
                <a:cs typeface="Georgia"/>
              </a:rPr>
              <a:t>How should we deal with anger?</a:t>
            </a:r>
          </a:p>
          <a:p>
            <a:r>
              <a:rPr lang="en-US" sz="2700" b="1" dirty="0" smtClean="0">
                <a:latin typeface="Georgia"/>
                <a:cs typeface="Georgia"/>
              </a:rPr>
              <a:t>Pause &amp; Reflect</a:t>
            </a:r>
          </a:p>
          <a:p>
            <a:r>
              <a:rPr lang="en-US" sz="2700" b="1" dirty="0" err="1" smtClean="0">
                <a:latin typeface="Georgia"/>
                <a:cs typeface="Georgia"/>
              </a:rPr>
              <a:t>Carefront</a:t>
            </a:r>
            <a:r>
              <a:rPr lang="en-US" sz="2700" b="1" dirty="0" smtClean="0">
                <a:latin typeface="Georgia"/>
                <a:cs typeface="Georgia"/>
              </a:rPr>
              <a:t> &amp; Work toward </a:t>
            </a:r>
            <a:r>
              <a:rPr lang="en-US" sz="2700" b="1" dirty="0" err="1" smtClean="0">
                <a:latin typeface="Georgia"/>
                <a:cs typeface="Georgia"/>
              </a:rPr>
              <a:t>Reconcilation</a:t>
            </a:r>
            <a:endParaRPr lang="en-US" sz="2700" b="1" dirty="0" smtClean="0">
              <a:latin typeface="Georgia"/>
              <a:cs typeface="Georgia"/>
            </a:endParaRPr>
          </a:p>
          <a:p>
            <a:endParaRPr lang="en-US" sz="2700" b="1" dirty="0">
              <a:latin typeface="Georgia"/>
              <a:cs typeface="Georgia"/>
            </a:endParaRPr>
          </a:p>
        </p:txBody>
      </p:sp>
    </p:spTree>
    <p:extLst>
      <p:ext uri="{BB962C8B-B14F-4D97-AF65-F5344CB8AC3E}">
        <p14:creationId xmlns:p14="http://schemas.microsoft.com/office/powerpoint/2010/main" val="8999471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686800" cy="1143000"/>
          </a:xfrm>
        </p:spPr>
        <p:txBody>
          <a:bodyPr>
            <a:noAutofit/>
          </a:bodyPr>
          <a:lstStyle/>
          <a:p>
            <a:pPr algn="l"/>
            <a:r>
              <a:rPr lang="en-US" sz="3000" b="1" dirty="0" smtClean="0">
                <a:latin typeface="Georgia"/>
                <a:cs typeface="Georgia"/>
              </a:rPr>
              <a:t>II. Exercise righteous anger (4:26-27)</a:t>
            </a:r>
            <a:endParaRPr lang="en-US" sz="3000" b="1" dirty="0">
              <a:latin typeface="Georgia"/>
              <a:cs typeface="Georgia"/>
            </a:endParaRPr>
          </a:p>
        </p:txBody>
      </p:sp>
      <p:sp>
        <p:nvSpPr>
          <p:cNvPr id="3" name="Content Placeholder 2"/>
          <p:cNvSpPr>
            <a:spLocks noGrp="1"/>
          </p:cNvSpPr>
          <p:nvPr>
            <p:ph idx="1"/>
          </p:nvPr>
        </p:nvSpPr>
        <p:spPr>
          <a:xfrm>
            <a:off x="609600" y="1371600"/>
            <a:ext cx="8001000" cy="4525963"/>
          </a:xfrm>
        </p:spPr>
        <p:txBody>
          <a:bodyPr>
            <a:normAutofit/>
          </a:bodyPr>
          <a:lstStyle/>
          <a:p>
            <a:pPr marL="0" indent="0">
              <a:buNone/>
            </a:pPr>
            <a:r>
              <a:rPr lang="en-US" sz="2700" b="1" dirty="0" smtClean="0">
                <a:latin typeface="Georgia"/>
                <a:cs typeface="Georgia"/>
              </a:rPr>
              <a:t>How should we deal with anger?</a:t>
            </a:r>
          </a:p>
          <a:p>
            <a:r>
              <a:rPr lang="en-US" sz="2700" b="1" dirty="0" smtClean="0">
                <a:latin typeface="Georgia"/>
                <a:cs typeface="Georgia"/>
              </a:rPr>
              <a:t>Pause &amp; Reflect</a:t>
            </a:r>
          </a:p>
          <a:p>
            <a:r>
              <a:rPr lang="en-US" sz="2700" b="1" dirty="0" err="1" smtClean="0">
                <a:latin typeface="Georgia"/>
                <a:cs typeface="Georgia"/>
              </a:rPr>
              <a:t>Carefront</a:t>
            </a:r>
            <a:r>
              <a:rPr lang="en-US" sz="2700" b="1" dirty="0" smtClean="0">
                <a:latin typeface="Georgia"/>
                <a:cs typeface="Georgia"/>
              </a:rPr>
              <a:t> &amp; Work toward </a:t>
            </a:r>
            <a:r>
              <a:rPr lang="en-US" sz="2700" b="1" dirty="0" err="1" smtClean="0">
                <a:latin typeface="Georgia"/>
                <a:cs typeface="Georgia"/>
              </a:rPr>
              <a:t>Reconcilation</a:t>
            </a:r>
            <a:endParaRPr lang="en-US" sz="2700" b="1" dirty="0" smtClean="0">
              <a:latin typeface="Georgia"/>
              <a:cs typeface="Georgia"/>
            </a:endParaRPr>
          </a:p>
          <a:p>
            <a:endParaRPr lang="en-US" sz="2700" b="1" dirty="0">
              <a:latin typeface="Georgia"/>
              <a:cs typeface="Georgia"/>
            </a:endParaRPr>
          </a:p>
          <a:p>
            <a:r>
              <a:rPr lang="en-US" sz="2700" b="1" dirty="0" smtClean="0">
                <a:latin typeface="Georgia"/>
                <a:cs typeface="Georgia"/>
              </a:rPr>
              <a:t>“So far as it depends on you, live peaceably with all.” (Romans 12:18)</a:t>
            </a:r>
            <a:endParaRPr lang="en-US" sz="2700" dirty="0">
              <a:latin typeface="Georgia"/>
              <a:cs typeface="Georgia"/>
            </a:endParaRPr>
          </a:p>
        </p:txBody>
      </p:sp>
    </p:spTree>
    <p:extLst>
      <p:ext uri="{BB962C8B-B14F-4D97-AF65-F5344CB8AC3E}">
        <p14:creationId xmlns:p14="http://schemas.microsoft.com/office/powerpoint/2010/main" val="21699974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686800" cy="1143000"/>
          </a:xfrm>
        </p:spPr>
        <p:txBody>
          <a:bodyPr>
            <a:noAutofit/>
          </a:bodyPr>
          <a:lstStyle/>
          <a:p>
            <a:pPr algn="l"/>
            <a:r>
              <a:rPr lang="en-US" sz="3000" b="1" dirty="0" smtClean="0">
                <a:latin typeface="Georgia"/>
                <a:cs typeface="Georgia"/>
              </a:rPr>
              <a:t>II. Exercise righteous anger (4:26-27)</a:t>
            </a:r>
            <a:endParaRPr lang="en-US" sz="3000" b="1" dirty="0">
              <a:latin typeface="Georgia"/>
              <a:cs typeface="Georgia"/>
            </a:endParaRPr>
          </a:p>
        </p:txBody>
      </p:sp>
      <p:pic>
        <p:nvPicPr>
          <p:cNvPr id="5" name="Content Placeholder 4" descr="75a4001748026fcf4d5f36fe9721001b.jpg"/>
          <p:cNvPicPr>
            <a:picLocks noGrp="1" noChangeAspect="1"/>
          </p:cNvPicPr>
          <p:nvPr>
            <p:ph idx="1"/>
          </p:nvPr>
        </p:nvPicPr>
        <p:blipFill rotWithShape="1">
          <a:blip r:embed="rId3">
            <a:extLst>
              <a:ext uri="{28A0092B-C50C-407E-A947-70E740481C1C}">
                <a14:useLocalDpi xmlns:a14="http://schemas.microsoft.com/office/drawing/2010/main" val="0"/>
              </a:ext>
            </a:extLst>
          </a:blip>
          <a:srcRect t="31144" b="31144"/>
          <a:stretch/>
        </p:blipFill>
        <p:spPr>
          <a:xfrm>
            <a:off x="762000" y="1371601"/>
            <a:ext cx="7467600" cy="4224232"/>
          </a:xfrm>
        </p:spPr>
      </p:pic>
    </p:spTree>
    <p:extLst>
      <p:ext uri="{BB962C8B-B14F-4D97-AF65-F5344CB8AC3E}">
        <p14:creationId xmlns:p14="http://schemas.microsoft.com/office/powerpoint/2010/main" val="35859155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305800" cy="1143000"/>
          </a:xfrm>
        </p:spPr>
        <p:txBody>
          <a:bodyPr>
            <a:noAutofit/>
          </a:bodyPr>
          <a:lstStyle/>
          <a:p>
            <a:pPr algn="l"/>
            <a:r>
              <a:rPr lang="en-US" sz="2900" b="1" dirty="0" smtClean="0">
                <a:latin typeface="Georgia"/>
                <a:cs typeface="Georgia"/>
              </a:rPr>
              <a:t>III. Work hard and share with those in need  </a:t>
            </a:r>
            <a:r>
              <a:rPr lang="en-US" sz="2900" b="1" dirty="0">
                <a:latin typeface="Georgia"/>
                <a:cs typeface="Georgia"/>
              </a:rPr>
              <a:t>(4:</a:t>
            </a:r>
            <a:r>
              <a:rPr lang="en-US" sz="2900" b="1" dirty="0" smtClean="0">
                <a:latin typeface="Georgia"/>
                <a:cs typeface="Georgia"/>
              </a:rPr>
              <a:t>28)</a:t>
            </a:r>
            <a:endParaRPr lang="en-US" sz="2900" b="1" dirty="0">
              <a:latin typeface="Georgia"/>
              <a:cs typeface="Georgia"/>
            </a:endParaRPr>
          </a:p>
        </p:txBody>
      </p:sp>
      <p:sp>
        <p:nvSpPr>
          <p:cNvPr id="3" name="Content Placeholder 2"/>
          <p:cNvSpPr>
            <a:spLocks noGrp="1"/>
          </p:cNvSpPr>
          <p:nvPr>
            <p:ph idx="1"/>
          </p:nvPr>
        </p:nvSpPr>
        <p:spPr>
          <a:xfrm>
            <a:off x="609600" y="1371600"/>
            <a:ext cx="8001000" cy="4525963"/>
          </a:xfrm>
        </p:spPr>
        <p:txBody>
          <a:bodyPr>
            <a:normAutofit/>
          </a:bodyPr>
          <a:lstStyle/>
          <a:p>
            <a:endParaRPr lang="en-US" sz="2700" dirty="0">
              <a:latin typeface="Georgia"/>
              <a:cs typeface="Georgia"/>
            </a:endParaRPr>
          </a:p>
        </p:txBody>
      </p:sp>
    </p:spTree>
    <p:extLst>
      <p:ext uri="{BB962C8B-B14F-4D97-AF65-F5344CB8AC3E}">
        <p14:creationId xmlns:p14="http://schemas.microsoft.com/office/powerpoint/2010/main" val="21699974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686800" cy="1143000"/>
          </a:xfrm>
        </p:spPr>
        <p:txBody>
          <a:bodyPr>
            <a:noAutofit/>
          </a:bodyPr>
          <a:lstStyle/>
          <a:p>
            <a:pPr algn="l"/>
            <a:r>
              <a:rPr lang="en-US" sz="2900" b="1" dirty="0" smtClean="0">
                <a:latin typeface="Georgia"/>
                <a:cs typeface="Georgia"/>
              </a:rPr>
              <a:t>IV. Use gracious words that build </a:t>
            </a:r>
            <a:r>
              <a:rPr lang="en-US" sz="2900" b="1" dirty="0">
                <a:latin typeface="Georgia"/>
                <a:cs typeface="Georgia"/>
              </a:rPr>
              <a:t>(4:</a:t>
            </a:r>
            <a:r>
              <a:rPr lang="en-US" sz="2900" b="1" dirty="0" smtClean="0">
                <a:latin typeface="Georgia"/>
                <a:cs typeface="Georgia"/>
              </a:rPr>
              <a:t>29)</a:t>
            </a:r>
            <a:endParaRPr lang="en-US" sz="2900" b="1" dirty="0">
              <a:latin typeface="Georgia"/>
              <a:cs typeface="Georgia"/>
            </a:endParaRPr>
          </a:p>
        </p:txBody>
      </p:sp>
      <p:sp>
        <p:nvSpPr>
          <p:cNvPr id="3" name="Content Placeholder 2"/>
          <p:cNvSpPr>
            <a:spLocks noGrp="1"/>
          </p:cNvSpPr>
          <p:nvPr>
            <p:ph idx="1"/>
          </p:nvPr>
        </p:nvSpPr>
        <p:spPr>
          <a:xfrm>
            <a:off x="609600" y="1371600"/>
            <a:ext cx="8001000" cy="4525963"/>
          </a:xfrm>
        </p:spPr>
        <p:txBody>
          <a:bodyPr>
            <a:normAutofit/>
          </a:bodyPr>
          <a:lstStyle/>
          <a:p>
            <a:endParaRPr lang="en-US" sz="2700" dirty="0">
              <a:latin typeface="Georgia"/>
              <a:cs typeface="Georgia"/>
            </a:endParaRPr>
          </a:p>
        </p:txBody>
      </p:sp>
    </p:spTree>
    <p:extLst>
      <p:ext uri="{BB962C8B-B14F-4D97-AF65-F5344CB8AC3E}">
        <p14:creationId xmlns:p14="http://schemas.microsoft.com/office/powerpoint/2010/main" val="38939535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04800" y="1196975"/>
            <a:ext cx="8763000" cy="1470025"/>
          </a:xfrm>
        </p:spPr>
        <p:txBody>
          <a:bodyPr>
            <a:noAutofit/>
          </a:bodyPr>
          <a:lstStyle/>
          <a:p>
            <a:pPr algn="l"/>
            <a:r>
              <a:rPr lang="en-US" sz="3200" b="1" dirty="0" smtClean="0">
                <a:latin typeface="Georgia"/>
                <a:cs typeface="Georgia"/>
              </a:rPr>
              <a:t>The </a:t>
            </a:r>
            <a:r>
              <a:rPr lang="en-US" sz="3200" b="1" dirty="0" smtClean="0">
                <a:latin typeface="Georgia"/>
                <a:cs typeface="Georgia"/>
              </a:rPr>
              <a:t>Point: Wear your Jesus gear motivated by Jesus’ gospel.</a:t>
            </a:r>
            <a:endParaRPr lang="en-US" sz="3200" b="1" dirty="0">
              <a:latin typeface="Georgia"/>
              <a:cs typeface="Georgia"/>
            </a:endParaRPr>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686800" cy="1143000"/>
          </a:xfrm>
        </p:spPr>
        <p:txBody>
          <a:bodyPr>
            <a:noAutofit/>
          </a:bodyPr>
          <a:lstStyle/>
          <a:p>
            <a:pPr algn="l"/>
            <a:r>
              <a:rPr lang="en-US" sz="2900" b="1" dirty="0">
                <a:latin typeface="Georgia"/>
                <a:cs typeface="Georgia"/>
              </a:rPr>
              <a:t>IV. Use gracious words that build (4:29)</a:t>
            </a:r>
            <a:endParaRPr lang="en-US" sz="2900" b="1" dirty="0">
              <a:latin typeface="Georgia"/>
              <a:cs typeface="Georgia"/>
            </a:endParaRPr>
          </a:p>
        </p:txBody>
      </p:sp>
      <p:sp>
        <p:nvSpPr>
          <p:cNvPr id="3" name="Content Placeholder 2"/>
          <p:cNvSpPr>
            <a:spLocks noGrp="1"/>
          </p:cNvSpPr>
          <p:nvPr>
            <p:ph idx="1"/>
          </p:nvPr>
        </p:nvSpPr>
        <p:spPr>
          <a:xfrm>
            <a:off x="609600" y="1371600"/>
            <a:ext cx="8001000" cy="4525963"/>
          </a:xfrm>
        </p:spPr>
        <p:txBody>
          <a:bodyPr>
            <a:normAutofit/>
          </a:bodyPr>
          <a:lstStyle/>
          <a:p>
            <a:r>
              <a:rPr lang="en-US" sz="2700" b="1" dirty="0" smtClean="0">
                <a:latin typeface="Georgia"/>
                <a:cs typeface="Georgia"/>
              </a:rPr>
              <a:t>“Death and life are in the power of the tongue.” (Proverbs 18:21)</a:t>
            </a:r>
          </a:p>
          <a:p>
            <a:endParaRPr lang="en-US" sz="2700" dirty="0">
              <a:latin typeface="Georgia"/>
              <a:cs typeface="Georgia"/>
            </a:endParaRPr>
          </a:p>
        </p:txBody>
      </p:sp>
    </p:spTree>
    <p:extLst>
      <p:ext uri="{BB962C8B-B14F-4D97-AF65-F5344CB8AC3E}">
        <p14:creationId xmlns:p14="http://schemas.microsoft.com/office/powerpoint/2010/main" val="21699974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686800" cy="1143000"/>
          </a:xfrm>
        </p:spPr>
        <p:txBody>
          <a:bodyPr>
            <a:noAutofit/>
          </a:bodyPr>
          <a:lstStyle/>
          <a:p>
            <a:pPr algn="l"/>
            <a:r>
              <a:rPr lang="en-US" sz="3200" b="1" dirty="0" smtClean="0">
                <a:latin typeface="Georgia"/>
                <a:cs typeface="Georgia"/>
              </a:rPr>
              <a:t>How many words do you say in a day?</a:t>
            </a:r>
            <a:endParaRPr lang="en-US" sz="3200" b="1" dirty="0">
              <a:latin typeface="Georgia"/>
              <a:cs typeface="Georgia"/>
            </a:endParaRPr>
          </a:p>
        </p:txBody>
      </p:sp>
      <p:sp>
        <p:nvSpPr>
          <p:cNvPr id="3" name="Content Placeholder 2"/>
          <p:cNvSpPr>
            <a:spLocks noGrp="1"/>
          </p:cNvSpPr>
          <p:nvPr>
            <p:ph idx="1"/>
          </p:nvPr>
        </p:nvSpPr>
        <p:spPr>
          <a:xfrm>
            <a:off x="381000" y="1371600"/>
            <a:ext cx="8305800" cy="4525963"/>
          </a:xfrm>
        </p:spPr>
        <p:txBody>
          <a:bodyPr>
            <a:normAutofit/>
          </a:bodyPr>
          <a:lstStyle/>
          <a:p>
            <a:pPr marL="0" indent="0" algn="ctr">
              <a:buNone/>
            </a:pPr>
            <a:endParaRPr lang="en-US" sz="4000" b="1" dirty="0" smtClean="0">
              <a:latin typeface="Georgia"/>
              <a:cs typeface="Georgia"/>
            </a:endParaRPr>
          </a:p>
          <a:p>
            <a:pPr marL="0" indent="0" algn="ctr">
              <a:buNone/>
            </a:pPr>
            <a:r>
              <a:rPr lang="en-US" sz="4000" b="1" dirty="0" smtClean="0">
                <a:latin typeface="Georgia"/>
                <a:cs typeface="Georgia"/>
              </a:rPr>
              <a:t>~16,000!!!</a:t>
            </a:r>
          </a:p>
        </p:txBody>
      </p:sp>
    </p:spTree>
    <p:extLst>
      <p:ext uri="{BB962C8B-B14F-4D97-AF65-F5344CB8AC3E}">
        <p14:creationId xmlns:p14="http://schemas.microsoft.com/office/powerpoint/2010/main" val="32557483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686800" cy="1143000"/>
          </a:xfrm>
        </p:spPr>
        <p:txBody>
          <a:bodyPr>
            <a:noAutofit/>
          </a:bodyPr>
          <a:lstStyle/>
          <a:p>
            <a:pPr algn="l"/>
            <a:r>
              <a:rPr lang="en-US" sz="3200" b="1" dirty="0" smtClean="0">
                <a:latin typeface="Georgia"/>
                <a:cs typeface="Georgia"/>
              </a:rPr>
              <a:t>How many words do you say in a day?</a:t>
            </a:r>
            <a:endParaRPr lang="en-US" sz="3200" b="1" dirty="0">
              <a:latin typeface="Georgia"/>
              <a:cs typeface="Georgia"/>
            </a:endParaRPr>
          </a:p>
        </p:txBody>
      </p:sp>
      <p:sp>
        <p:nvSpPr>
          <p:cNvPr id="3" name="Content Placeholder 2"/>
          <p:cNvSpPr>
            <a:spLocks noGrp="1"/>
          </p:cNvSpPr>
          <p:nvPr>
            <p:ph idx="1"/>
          </p:nvPr>
        </p:nvSpPr>
        <p:spPr>
          <a:xfrm>
            <a:off x="381000" y="1371600"/>
            <a:ext cx="8305800" cy="4525963"/>
          </a:xfrm>
        </p:spPr>
        <p:txBody>
          <a:bodyPr>
            <a:normAutofit/>
          </a:bodyPr>
          <a:lstStyle/>
          <a:p>
            <a:pPr marL="0" indent="0" algn="ctr">
              <a:buNone/>
            </a:pPr>
            <a:endParaRPr lang="en-US" sz="4000" b="1" dirty="0" smtClean="0">
              <a:latin typeface="Georgia"/>
              <a:cs typeface="Georgia"/>
            </a:endParaRPr>
          </a:p>
          <a:p>
            <a:pPr marL="0" indent="0" algn="ctr">
              <a:buNone/>
            </a:pPr>
            <a:r>
              <a:rPr lang="en-US" sz="4000" b="1" dirty="0" smtClean="0">
                <a:latin typeface="Georgia"/>
                <a:cs typeface="Georgia"/>
              </a:rPr>
              <a:t>~16,000!!!</a:t>
            </a:r>
          </a:p>
          <a:p>
            <a:pPr marL="0" indent="0" algn="ctr">
              <a:buNone/>
            </a:pPr>
            <a:endParaRPr lang="en-US" sz="4000" b="1" dirty="0" smtClean="0">
              <a:latin typeface="Georgia"/>
              <a:cs typeface="Georgia"/>
            </a:endParaRPr>
          </a:p>
          <a:p>
            <a:pPr marL="0" indent="0">
              <a:buNone/>
            </a:pPr>
            <a:r>
              <a:rPr lang="en-US" b="1" dirty="0" smtClean="0">
                <a:latin typeface="Georgia"/>
                <a:cs typeface="Georgia"/>
              </a:rPr>
              <a:t>How many are constructive? </a:t>
            </a:r>
          </a:p>
          <a:p>
            <a:pPr marL="0" indent="0">
              <a:buNone/>
            </a:pPr>
            <a:r>
              <a:rPr lang="en-US" b="1" dirty="0" smtClean="0">
                <a:latin typeface="Georgia"/>
                <a:cs typeface="Georgia"/>
              </a:rPr>
              <a:t>How many are destructive?</a:t>
            </a:r>
            <a:endParaRPr lang="en-US" b="1" dirty="0">
              <a:latin typeface="Georgia"/>
              <a:cs typeface="Georgia"/>
            </a:endParaRPr>
          </a:p>
          <a:p>
            <a:pPr marL="0" indent="0" algn="ctr">
              <a:buNone/>
            </a:pPr>
            <a:endParaRPr lang="en-US" sz="4000" b="1" dirty="0" smtClean="0">
              <a:latin typeface="Georgia"/>
              <a:cs typeface="Georgia"/>
            </a:endParaRPr>
          </a:p>
        </p:txBody>
      </p:sp>
    </p:spTree>
    <p:extLst>
      <p:ext uri="{BB962C8B-B14F-4D97-AF65-F5344CB8AC3E}">
        <p14:creationId xmlns:p14="http://schemas.microsoft.com/office/powerpoint/2010/main" val="2431708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686800" cy="1143000"/>
          </a:xfrm>
        </p:spPr>
        <p:txBody>
          <a:bodyPr>
            <a:noAutofit/>
          </a:bodyPr>
          <a:lstStyle/>
          <a:p>
            <a:pPr algn="l"/>
            <a:r>
              <a:rPr lang="en-US" sz="2900" b="1" dirty="0">
                <a:latin typeface="Georgia"/>
                <a:cs typeface="Georgia"/>
              </a:rPr>
              <a:t>IV. Use gracious words that build (4:29)</a:t>
            </a:r>
            <a:endParaRPr lang="en-US" sz="2900" b="1" dirty="0">
              <a:latin typeface="Georgia"/>
              <a:cs typeface="Georgia"/>
            </a:endParaRPr>
          </a:p>
        </p:txBody>
      </p:sp>
      <p:sp>
        <p:nvSpPr>
          <p:cNvPr id="3" name="Content Placeholder 2"/>
          <p:cNvSpPr>
            <a:spLocks noGrp="1"/>
          </p:cNvSpPr>
          <p:nvPr>
            <p:ph idx="1"/>
          </p:nvPr>
        </p:nvSpPr>
        <p:spPr>
          <a:xfrm>
            <a:off x="609600" y="1371600"/>
            <a:ext cx="8001000" cy="4525963"/>
          </a:xfrm>
        </p:spPr>
        <p:txBody>
          <a:bodyPr>
            <a:normAutofit/>
          </a:bodyPr>
          <a:lstStyle/>
          <a:p>
            <a:pPr marL="0" indent="0">
              <a:buNone/>
            </a:pPr>
            <a:endParaRPr lang="en-US" sz="2700" dirty="0">
              <a:latin typeface="Georgia"/>
              <a:cs typeface="Georgia"/>
            </a:endParaRPr>
          </a:p>
        </p:txBody>
      </p:sp>
    </p:spTree>
    <p:extLst>
      <p:ext uri="{BB962C8B-B14F-4D97-AF65-F5344CB8AC3E}">
        <p14:creationId xmlns:p14="http://schemas.microsoft.com/office/powerpoint/2010/main" val="35104320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686800" cy="1143000"/>
          </a:xfrm>
        </p:spPr>
        <p:txBody>
          <a:bodyPr>
            <a:noAutofit/>
          </a:bodyPr>
          <a:lstStyle/>
          <a:p>
            <a:pPr algn="l"/>
            <a:r>
              <a:rPr lang="en-US" sz="2900" b="1" dirty="0">
                <a:latin typeface="Georgia"/>
                <a:cs typeface="Georgia"/>
              </a:rPr>
              <a:t>IV. Use gracious words that build (4:29)</a:t>
            </a:r>
            <a:endParaRPr lang="en-US" sz="2900" b="1" dirty="0">
              <a:latin typeface="Georgia"/>
              <a:cs typeface="Georgia"/>
            </a:endParaRPr>
          </a:p>
        </p:txBody>
      </p:sp>
      <p:sp>
        <p:nvSpPr>
          <p:cNvPr id="3" name="Content Placeholder 2"/>
          <p:cNvSpPr>
            <a:spLocks noGrp="1"/>
          </p:cNvSpPr>
          <p:nvPr>
            <p:ph idx="1"/>
          </p:nvPr>
        </p:nvSpPr>
        <p:spPr>
          <a:xfrm>
            <a:off x="609600" y="1371600"/>
            <a:ext cx="8001000" cy="4525963"/>
          </a:xfrm>
        </p:spPr>
        <p:txBody>
          <a:bodyPr>
            <a:normAutofit/>
          </a:bodyPr>
          <a:lstStyle/>
          <a:p>
            <a:r>
              <a:rPr lang="en-US" sz="2700" b="1" dirty="0">
                <a:latin typeface="Georgia"/>
                <a:cs typeface="Georgia"/>
              </a:rPr>
              <a:t>“I tell you, on the day of judgment people will give account for every careless word they speak, 37 for by your words you will be justified, and by your words you will be condemned.” (Mt 12:36-37)</a:t>
            </a:r>
            <a:endParaRPr lang="en-US" sz="2700" dirty="0">
              <a:latin typeface="Georgia"/>
              <a:cs typeface="Georgia"/>
            </a:endParaRPr>
          </a:p>
        </p:txBody>
      </p:sp>
    </p:spTree>
    <p:extLst>
      <p:ext uri="{BB962C8B-B14F-4D97-AF65-F5344CB8AC3E}">
        <p14:creationId xmlns:p14="http://schemas.microsoft.com/office/powerpoint/2010/main" val="26327894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686800" cy="1143000"/>
          </a:xfrm>
        </p:spPr>
        <p:txBody>
          <a:bodyPr>
            <a:noAutofit/>
          </a:bodyPr>
          <a:lstStyle/>
          <a:p>
            <a:pPr algn="l"/>
            <a:r>
              <a:rPr lang="en-US" sz="2900" b="1" dirty="0" smtClean="0">
                <a:latin typeface="Georgia"/>
                <a:cs typeface="Georgia"/>
              </a:rPr>
              <a:t>V</a:t>
            </a:r>
            <a:r>
              <a:rPr lang="en-US" sz="2900" b="1" dirty="0">
                <a:latin typeface="Georgia"/>
                <a:cs typeface="Georgia"/>
              </a:rPr>
              <a:t>. </a:t>
            </a:r>
            <a:r>
              <a:rPr lang="en-US" sz="2900" b="1" dirty="0" smtClean="0">
                <a:latin typeface="Georgia"/>
                <a:cs typeface="Georgia"/>
              </a:rPr>
              <a:t>Do not grieve the Spirit; please the Spirit </a:t>
            </a:r>
            <a:r>
              <a:rPr lang="en-US" sz="2900" b="1" dirty="0">
                <a:latin typeface="Georgia"/>
                <a:cs typeface="Georgia"/>
              </a:rPr>
              <a:t>(4</a:t>
            </a:r>
            <a:r>
              <a:rPr lang="en-US" sz="2900" b="1" dirty="0" smtClean="0">
                <a:latin typeface="Georgia"/>
                <a:cs typeface="Georgia"/>
              </a:rPr>
              <a:t>:30)</a:t>
            </a:r>
            <a:endParaRPr lang="en-US" sz="2900" b="1" dirty="0">
              <a:latin typeface="Georgia"/>
              <a:cs typeface="Georgia"/>
            </a:endParaRPr>
          </a:p>
        </p:txBody>
      </p:sp>
      <p:sp>
        <p:nvSpPr>
          <p:cNvPr id="3" name="Content Placeholder 2"/>
          <p:cNvSpPr>
            <a:spLocks noGrp="1"/>
          </p:cNvSpPr>
          <p:nvPr>
            <p:ph idx="1"/>
          </p:nvPr>
        </p:nvSpPr>
        <p:spPr>
          <a:xfrm>
            <a:off x="609600" y="1371600"/>
            <a:ext cx="8001000" cy="4525963"/>
          </a:xfrm>
        </p:spPr>
        <p:txBody>
          <a:bodyPr>
            <a:normAutofit/>
          </a:bodyPr>
          <a:lstStyle/>
          <a:p>
            <a:endParaRPr lang="en-US" sz="2700" dirty="0">
              <a:latin typeface="Georgia"/>
              <a:cs typeface="Georgia"/>
            </a:endParaRPr>
          </a:p>
        </p:txBody>
      </p:sp>
    </p:spTree>
    <p:extLst>
      <p:ext uri="{BB962C8B-B14F-4D97-AF65-F5344CB8AC3E}">
        <p14:creationId xmlns:p14="http://schemas.microsoft.com/office/powerpoint/2010/main" val="27620074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686800" cy="1143000"/>
          </a:xfrm>
        </p:spPr>
        <p:txBody>
          <a:bodyPr>
            <a:noAutofit/>
          </a:bodyPr>
          <a:lstStyle/>
          <a:p>
            <a:pPr algn="l"/>
            <a:r>
              <a:rPr lang="en-US" sz="2800" b="1" dirty="0" smtClean="0">
                <a:latin typeface="Georgia"/>
                <a:cs typeface="Georgia"/>
              </a:rPr>
              <a:t>VI. Extend kindness and forgiveness (</a:t>
            </a:r>
            <a:r>
              <a:rPr lang="en-US" sz="2800" b="1" dirty="0">
                <a:latin typeface="Georgia"/>
                <a:cs typeface="Georgia"/>
              </a:rPr>
              <a:t>4</a:t>
            </a:r>
            <a:r>
              <a:rPr lang="en-US" sz="2800" b="1" dirty="0" smtClean="0">
                <a:latin typeface="Georgia"/>
                <a:cs typeface="Georgia"/>
              </a:rPr>
              <a:t>:31-32)</a:t>
            </a:r>
            <a:endParaRPr lang="en-US" sz="2800" b="1" dirty="0">
              <a:latin typeface="Georgia"/>
              <a:cs typeface="Georgia"/>
            </a:endParaRPr>
          </a:p>
        </p:txBody>
      </p:sp>
      <p:sp>
        <p:nvSpPr>
          <p:cNvPr id="3" name="Content Placeholder 2"/>
          <p:cNvSpPr>
            <a:spLocks noGrp="1"/>
          </p:cNvSpPr>
          <p:nvPr>
            <p:ph idx="1"/>
          </p:nvPr>
        </p:nvSpPr>
        <p:spPr>
          <a:xfrm>
            <a:off x="609600" y="1371600"/>
            <a:ext cx="8001000" cy="4525963"/>
          </a:xfrm>
        </p:spPr>
        <p:txBody>
          <a:bodyPr>
            <a:normAutofit/>
          </a:bodyPr>
          <a:lstStyle/>
          <a:p>
            <a:pPr marL="0" indent="0">
              <a:buNone/>
            </a:pPr>
            <a:endParaRPr lang="en-US" sz="2700" dirty="0">
              <a:latin typeface="Georgia"/>
              <a:cs typeface="Georgia"/>
            </a:endParaRPr>
          </a:p>
        </p:txBody>
      </p:sp>
    </p:spTree>
    <p:extLst>
      <p:ext uri="{BB962C8B-B14F-4D97-AF65-F5344CB8AC3E}">
        <p14:creationId xmlns:p14="http://schemas.microsoft.com/office/powerpoint/2010/main" val="27620074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990600"/>
            <a:ext cx="8229600" cy="4525963"/>
          </a:xfrm>
        </p:spPr>
        <p:txBody>
          <a:bodyPr>
            <a:normAutofit/>
          </a:bodyPr>
          <a:lstStyle/>
          <a:p>
            <a:pPr marL="0" indent="0">
              <a:buNone/>
            </a:pPr>
            <a:r>
              <a:rPr lang="en-US" sz="3400" b="1" dirty="0" smtClean="0">
                <a:latin typeface="Georgia"/>
                <a:cs typeface="Georgia"/>
              </a:rPr>
              <a:t>“God, what would you have me do?”</a:t>
            </a:r>
            <a:endParaRPr lang="en-US" sz="3400" dirty="0">
              <a:latin typeface="Georgia"/>
              <a:cs typeface="Georgia"/>
            </a:endParaRPr>
          </a:p>
        </p:txBody>
      </p:sp>
    </p:spTree>
    <p:extLst>
      <p:ext uri="{BB962C8B-B14F-4D97-AF65-F5344CB8AC3E}">
        <p14:creationId xmlns:p14="http://schemas.microsoft.com/office/powerpoint/2010/main" val="22101569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81000" y="660400"/>
            <a:ext cx="8305800" cy="1470025"/>
          </a:xfrm>
        </p:spPr>
        <p:txBody>
          <a:bodyPr>
            <a:normAutofit/>
          </a:bodyPr>
          <a:lstStyle/>
          <a:p>
            <a:r>
              <a:rPr lang="en-US" sz="4000" b="1" dirty="0" smtClean="0">
                <a:latin typeface="Georgia"/>
                <a:cs typeface="Georgia"/>
              </a:rPr>
              <a:t>“Gospel-Motivated Living”</a:t>
            </a:r>
            <a:endParaRPr lang="en-US" sz="4000" b="1" dirty="0">
              <a:latin typeface="Georgia"/>
              <a:cs typeface="Georgia"/>
            </a:endParaRPr>
          </a:p>
        </p:txBody>
      </p:sp>
      <p:sp>
        <p:nvSpPr>
          <p:cNvPr id="3" name="Subtitle 2"/>
          <p:cNvSpPr>
            <a:spLocks noGrp="1"/>
          </p:cNvSpPr>
          <p:nvPr>
            <p:ph type="subTitle" idx="1"/>
          </p:nvPr>
        </p:nvSpPr>
        <p:spPr>
          <a:xfrm>
            <a:off x="1295400" y="2514600"/>
            <a:ext cx="6400800" cy="1752600"/>
          </a:xfrm>
        </p:spPr>
        <p:txBody>
          <a:bodyPr/>
          <a:lstStyle/>
          <a:p>
            <a:r>
              <a:rPr lang="en-US" b="1" dirty="0" smtClean="0">
                <a:solidFill>
                  <a:schemeClr val="tx1"/>
                </a:solidFill>
                <a:latin typeface="Georgia"/>
                <a:cs typeface="Georgia"/>
              </a:rPr>
              <a:t>Ephesians </a:t>
            </a:r>
            <a:r>
              <a:rPr lang="en-US" b="1" dirty="0">
                <a:solidFill>
                  <a:schemeClr val="tx1"/>
                </a:solidFill>
                <a:latin typeface="Georgia"/>
                <a:cs typeface="Georgia"/>
              </a:rPr>
              <a:t>4</a:t>
            </a:r>
            <a:r>
              <a:rPr lang="en-US" b="1" dirty="0" smtClean="0">
                <a:solidFill>
                  <a:schemeClr val="tx1"/>
                </a:solidFill>
                <a:latin typeface="Georgia"/>
                <a:cs typeface="Georgia"/>
              </a:rPr>
              <a:t>:25-32</a:t>
            </a:r>
            <a:endParaRPr lang="en-US" b="1" dirty="0">
              <a:solidFill>
                <a:schemeClr val="tx1"/>
              </a:solidFill>
              <a:latin typeface="Georgia"/>
              <a:cs typeface="Georgia"/>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990600"/>
            <a:ext cx="8229600" cy="4525963"/>
          </a:xfrm>
        </p:spPr>
        <p:txBody>
          <a:bodyPr>
            <a:normAutofit/>
          </a:bodyPr>
          <a:lstStyle/>
          <a:p>
            <a:pPr marL="0" indent="0">
              <a:buNone/>
            </a:pPr>
            <a:r>
              <a:rPr lang="en-US" sz="3300" b="1" dirty="0" smtClean="0">
                <a:latin typeface="Georgia"/>
                <a:cs typeface="Georgia"/>
              </a:rPr>
              <a:t>“Rather, clothe yourselves with the </a:t>
            </a:r>
            <a:r>
              <a:rPr lang="en-US" sz="3300" b="1" dirty="0" smtClean="0">
                <a:latin typeface="Georgia"/>
                <a:cs typeface="Georgia"/>
              </a:rPr>
              <a:t>Lord Jesus Christ.” (Romans 13:14)</a:t>
            </a:r>
            <a:endParaRPr lang="en-US" sz="3300" dirty="0">
              <a:latin typeface="Georgia"/>
              <a:cs typeface="Georgia"/>
            </a:endParaRPr>
          </a:p>
        </p:txBody>
      </p:sp>
    </p:spTree>
    <p:extLst>
      <p:ext uri="{BB962C8B-B14F-4D97-AF65-F5344CB8AC3E}">
        <p14:creationId xmlns:p14="http://schemas.microsoft.com/office/powerpoint/2010/main" val="40524930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686800" cy="1143000"/>
          </a:xfrm>
        </p:spPr>
        <p:txBody>
          <a:bodyPr>
            <a:noAutofit/>
          </a:bodyPr>
          <a:lstStyle/>
          <a:p>
            <a:pPr algn="l"/>
            <a:r>
              <a:rPr lang="en-US" sz="3000" b="1" dirty="0" smtClean="0">
                <a:latin typeface="Georgia"/>
                <a:cs typeface="Georgia"/>
              </a:rPr>
              <a:t>A Few Observations </a:t>
            </a:r>
            <a:endParaRPr lang="en-US" sz="3000" b="1" dirty="0">
              <a:latin typeface="Georgia"/>
              <a:cs typeface="Georgia"/>
            </a:endParaRPr>
          </a:p>
        </p:txBody>
      </p:sp>
      <p:sp>
        <p:nvSpPr>
          <p:cNvPr id="3" name="Content Placeholder 2"/>
          <p:cNvSpPr>
            <a:spLocks noGrp="1"/>
          </p:cNvSpPr>
          <p:nvPr>
            <p:ph idx="1"/>
          </p:nvPr>
        </p:nvSpPr>
        <p:spPr>
          <a:xfrm>
            <a:off x="381000" y="1371600"/>
            <a:ext cx="8305800" cy="4525963"/>
          </a:xfrm>
        </p:spPr>
        <p:txBody>
          <a:bodyPr>
            <a:normAutofit/>
          </a:bodyPr>
          <a:lstStyle/>
          <a:p>
            <a:pPr marL="514350" indent="-514350">
              <a:buFont typeface="+mj-lt"/>
              <a:buAutoNum type="arabicPeriod"/>
            </a:pPr>
            <a:r>
              <a:rPr lang="en-US" sz="2700" b="1" dirty="0" smtClean="0">
                <a:latin typeface="Georgia"/>
                <a:cs typeface="Georgia"/>
              </a:rPr>
              <a:t>These instructions carry huge significance for our relationship with God </a:t>
            </a:r>
            <a:r>
              <a:rPr lang="en-US" sz="2700" b="1" i="1" dirty="0" smtClean="0">
                <a:latin typeface="Georgia"/>
                <a:cs typeface="Georgia"/>
              </a:rPr>
              <a:t>and </a:t>
            </a:r>
            <a:r>
              <a:rPr lang="en-US" sz="2700" b="1" dirty="0" smtClean="0">
                <a:latin typeface="Georgia"/>
                <a:cs typeface="Georgia"/>
              </a:rPr>
              <a:t>one another. </a:t>
            </a:r>
          </a:p>
        </p:txBody>
      </p:sp>
    </p:spTree>
    <p:extLst>
      <p:ext uri="{BB962C8B-B14F-4D97-AF65-F5344CB8AC3E}">
        <p14:creationId xmlns:p14="http://schemas.microsoft.com/office/powerpoint/2010/main" val="7299030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686800" cy="1143000"/>
          </a:xfrm>
        </p:spPr>
        <p:txBody>
          <a:bodyPr>
            <a:noAutofit/>
          </a:bodyPr>
          <a:lstStyle/>
          <a:p>
            <a:pPr algn="l"/>
            <a:r>
              <a:rPr lang="en-US" sz="3000" b="1" dirty="0" smtClean="0">
                <a:latin typeface="Georgia"/>
                <a:cs typeface="Georgia"/>
              </a:rPr>
              <a:t>A Few Observations </a:t>
            </a:r>
            <a:endParaRPr lang="en-US" sz="3000" b="1" dirty="0">
              <a:latin typeface="Georgia"/>
              <a:cs typeface="Georgia"/>
            </a:endParaRPr>
          </a:p>
        </p:txBody>
      </p:sp>
      <p:sp>
        <p:nvSpPr>
          <p:cNvPr id="3" name="Content Placeholder 2"/>
          <p:cNvSpPr>
            <a:spLocks noGrp="1"/>
          </p:cNvSpPr>
          <p:nvPr>
            <p:ph idx="1"/>
          </p:nvPr>
        </p:nvSpPr>
        <p:spPr>
          <a:xfrm>
            <a:off x="381000" y="1371600"/>
            <a:ext cx="8305800" cy="4525963"/>
          </a:xfrm>
        </p:spPr>
        <p:txBody>
          <a:bodyPr>
            <a:normAutofit/>
          </a:bodyPr>
          <a:lstStyle/>
          <a:p>
            <a:pPr marL="514350" indent="-514350">
              <a:buFont typeface="+mj-lt"/>
              <a:buAutoNum type="arabicPeriod"/>
            </a:pPr>
            <a:r>
              <a:rPr lang="en-US" sz="2700" b="1" dirty="0" smtClean="0">
                <a:latin typeface="Georgia"/>
                <a:cs typeface="Georgia"/>
              </a:rPr>
              <a:t>These instructions carry huge significance for our relationship with God </a:t>
            </a:r>
            <a:r>
              <a:rPr lang="en-US" sz="2700" b="1" i="1" dirty="0" smtClean="0">
                <a:latin typeface="Georgia"/>
                <a:cs typeface="Georgia"/>
              </a:rPr>
              <a:t>and </a:t>
            </a:r>
            <a:r>
              <a:rPr lang="en-US" sz="2700" b="1" dirty="0" smtClean="0">
                <a:latin typeface="Georgia"/>
                <a:cs typeface="Georgia"/>
              </a:rPr>
              <a:t>one another. </a:t>
            </a:r>
          </a:p>
          <a:p>
            <a:pPr marL="514350" indent="-514350">
              <a:buFont typeface="+mj-lt"/>
              <a:buAutoNum type="arabicPeriod"/>
            </a:pPr>
            <a:r>
              <a:rPr lang="en-US" sz="2700" b="1" dirty="0" smtClean="0">
                <a:latin typeface="Georgia"/>
                <a:cs typeface="Georgia"/>
              </a:rPr>
              <a:t>These instructions are Gospel-Motivated.</a:t>
            </a:r>
          </a:p>
        </p:txBody>
      </p:sp>
    </p:spTree>
    <p:extLst>
      <p:ext uri="{BB962C8B-B14F-4D97-AF65-F5344CB8AC3E}">
        <p14:creationId xmlns:p14="http://schemas.microsoft.com/office/powerpoint/2010/main" val="7299030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686800" cy="1143000"/>
          </a:xfrm>
        </p:spPr>
        <p:txBody>
          <a:bodyPr>
            <a:noAutofit/>
          </a:bodyPr>
          <a:lstStyle/>
          <a:p>
            <a:pPr algn="l"/>
            <a:r>
              <a:rPr lang="en-US" sz="3000" b="1" dirty="0" smtClean="0">
                <a:latin typeface="Georgia"/>
                <a:cs typeface="Georgia"/>
              </a:rPr>
              <a:t>A Few Observations </a:t>
            </a:r>
            <a:endParaRPr lang="en-US" sz="3000" b="1" dirty="0">
              <a:latin typeface="Georgia"/>
              <a:cs typeface="Georgia"/>
            </a:endParaRPr>
          </a:p>
        </p:txBody>
      </p:sp>
      <p:sp>
        <p:nvSpPr>
          <p:cNvPr id="3" name="Content Placeholder 2"/>
          <p:cNvSpPr>
            <a:spLocks noGrp="1"/>
          </p:cNvSpPr>
          <p:nvPr>
            <p:ph idx="1"/>
          </p:nvPr>
        </p:nvSpPr>
        <p:spPr>
          <a:xfrm>
            <a:off x="381000" y="1371600"/>
            <a:ext cx="8305800" cy="4525963"/>
          </a:xfrm>
        </p:spPr>
        <p:txBody>
          <a:bodyPr>
            <a:normAutofit/>
          </a:bodyPr>
          <a:lstStyle/>
          <a:p>
            <a:pPr marL="514350" indent="-514350">
              <a:buFont typeface="+mj-lt"/>
              <a:buAutoNum type="arabicPeriod"/>
            </a:pPr>
            <a:r>
              <a:rPr lang="en-US" sz="2700" b="1" dirty="0" smtClean="0">
                <a:latin typeface="Georgia"/>
                <a:cs typeface="Georgia"/>
              </a:rPr>
              <a:t>These instructions carry huge significance for our relationship with God </a:t>
            </a:r>
            <a:r>
              <a:rPr lang="en-US" sz="2700" b="1" i="1" dirty="0" smtClean="0">
                <a:latin typeface="Georgia"/>
                <a:cs typeface="Georgia"/>
              </a:rPr>
              <a:t>and </a:t>
            </a:r>
            <a:r>
              <a:rPr lang="en-US" sz="2700" b="1" dirty="0" smtClean="0">
                <a:latin typeface="Georgia"/>
                <a:cs typeface="Georgia"/>
              </a:rPr>
              <a:t>one another. </a:t>
            </a:r>
          </a:p>
          <a:p>
            <a:pPr marL="514350" indent="-514350">
              <a:buFont typeface="+mj-lt"/>
              <a:buAutoNum type="arabicPeriod"/>
            </a:pPr>
            <a:r>
              <a:rPr lang="en-US" sz="2700" b="1" dirty="0" smtClean="0">
                <a:latin typeface="Georgia"/>
                <a:cs typeface="Georgia"/>
              </a:rPr>
              <a:t>These instructions are Gospel-Motivated.</a:t>
            </a:r>
          </a:p>
          <a:p>
            <a:pPr marL="514350" indent="-514350">
              <a:buFont typeface="+mj-lt"/>
              <a:buAutoNum type="arabicPeriod"/>
            </a:pPr>
            <a:r>
              <a:rPr lang="en-US" sz="2700" b="1" dirty="0" smtClean="0">
                <a:latin typeface="Georgia"/>
                <a:cs typeface="Georgia"/>
              </a:rPr>
              <a:t>These instructions are not burdensome.</a:t>
            </a:r>
            <a:endParaRPr lang="en-US" sz="2700" dirty="0">
              <a:latin typeface="Georgia"/>
              <a:cs typeface="Georgia"/>
            </a:endParaRPr>
          </a:p>
        </p:txBody>
      </p:sp>
    </p:spTree>
    <p:extLst>
      <p:ext uri="{BB962C8B-B14F-4D97-AF65-F5344CB8AC3E}">
        <p14:creationId xmlns:p14="http://schemas.microsoft.com/office/powerpoint/2010/main" val="18753122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381000"/>
            <a:ext cx="8305800" cy="5059363"/>
          </a:xfrm>
        </p:spPr>
        <p:txBody>
          <a:bodyPr>
            <a:noAutofit/>
          </a:bodyPr>
          <a:lstStyle/>
          <a:p>
            <a:pPr marL="0" indent="0">
              <a:buNone/>
            </a:pPr>
            <a:r>
              <a:rPr lang="en-US" sz="3000" dirty="0">
                <a:latin typeface="Georgia"/>
                <a:cs typeface="Georgia"/>
              </a:rPr>
              <a:t>“When I begin my train of thought with the gospel, I realize that if God loved me enough to sacrifice His Son’s life for me, then </a:t>
            </a:r>
            <a:r>
              <a:rPr lang="en-US" sz="3000" i="1" u="sng" dirty="0">
                <a:latin typeface="Georgia"/>
                <a:cs typeface="Georgia"/>
              </a:rPr>
              <a:t>He must be guided by that same love when He speaks His commandments to me</a:t>
            </a:r>
            <a:r>
              <a:rPr lang="en-US" sz="3000" u="sng" dirty="0" smtClean="0">
                <a:latin typeface="Georgia"/>
                <a:cs typeface="Georgia"/>
              </a:rPr>
              <a:t>.</a:t>
            </a:r>
            <a:r>
              <a:rPr lang="en-US" sz="3000" dirty="0" smtClean="0">
                <a:latin typeface="Georgia"/>
                <a:cs typeface="Georgia"/>
              </a:rPr>
              <a:t> </a:t>
            </a:r>
            <a:r>
              <a:rPr lang="en-US" sz="3000" dirty="0">
                <a:latin typeface="Georgia"/>
                <a:cs typeface="Georgia"/>
              </a:rPr>
              <a:t>Viewing God’s commands and prohibitions in this light, I can see them for what they are: friendly signposts from a heavenly Father who is seeking to love me through each directive, so that I might experience His very fullness forever.</a:t>
            </a:r>
            <a:r>
              <a:rPr lang="en-US" sz="3000" dirty="0" smtClean="0">
                <a:latin typeface="Georgia"/>
                <a:cs typeface="Georgia"/>
              </a:rPr>
              <a:t>” </a:t>
            </a:r>
            <a:r>
              <a:rPr lang="en-US" sz="3000" dirty="0">
                <a:latin typeface="Georgia"/>
                <a:cs typeface="Georgia"/>
              </a:rPr>
              <a:t> </a:t>
            </a:r>
            <a:r>
              <a:rPr lang="en-US" sz="3000" dirty="0" smtClean="0">
                <a:latin typeface="Georgia"/>
                <a:cs typeface="Georgia"/>
              </a:rPr>
              <a:t>									– Milton Vincent</a:t>
            </a:r>
            <a:endParaRPr lang="en-US" sz="3000" dirty="0">
              <a:latin typeface="Georgia"/>
              <a:cs typeface="Georgia"/>
            </a:endParaRPr>
          </a:p>
        </p:txBody>
      </p:sp>
    </p:spTree>
    <p:extLst>
      <p:ext uri="{BB962C8B-B14F-4D97-AF65-F5344CB8AC3E}">
        <p14:creationId xmlns:p14="http://schemas.microsoft.com/office/powerpoint/2010/main" val="9612498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or_background_inchrist_v1.3.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04800" y="274638"/>
            <a:ext cx="8686800" cy="1143000"/>
          </a:xfrm>
        </p:spPr>
        <p:txBody>
          <a:bodyPr>
            <a:noAutofit/>
          </a:bodyPr>
          <a:lstStyle/>
          <a:p>
            <a:pPr algn="l"/>
            <a:r>
              <a:rPr lang="en-US" sz="2900" b="1" dirty="0" smtClean="0">
                <a:latin typeface="Georgia"/>
                <a:cs typeface="Georgia"/>
              </a:rPr>
              <a:t>I. </a:t>
            </a:r>
            <a:r>
              <a:rPr lang="en-US" sz="2900" b="1" dirty="0" smtClean="0">
                <a:latin typeface="Georgia"/>
                <a:cs typeface="Georgia"/>
              </a:rPr>
              <a:t>Speak the truth with your neighbor (</a:t>
            </a:r>
            <a:r>
              <a:rPr lang="en-US" sz="2900" b="1" dirty="0" smtClean="0">
                <a:latin typeface="Georgia"/>
                <a:cs typeface="Georgia"/>
              </a:rPr>
              <a:t>4</a:t>
            </a:r>
            <a:r>
              <a:rPr lang="en-US" sz="2900" b="1" dirty="0" smtClean="0">
                <a:latin typeface="Georgia"/>
                <a:cs typeface="Georgia"/>
              </a:rPr>
              <a:t>:25)</a:t>
            </a:r>
            <a:endParaRPr lang="en-US" sz="2900" b="1" dirty="0">
              <a:latin typeface="Georgia"/>
              <a:cs typeface="Georgia"/>
            </a:endParaRPr>
          </a:p>
        </p:txBody>
      </p:sp>
      <p:sp>
        <p:nvSpPr>
          <p:cNvPr id="3" name="Content Placeholder 2"/>
          <p:cNvSpPr>
            <a:spLocks noGrp="1"/>
          </p:cNvSpPr>
          <p:nvPr>
            <p:ph idx="1"/>
          </p:nvPr>
        </p:nvSpPr>
        <p:spPr>
          <a:xfrm>
            <a:off x="609600" y="1371600"/>
            <a:ext cx="8001000" cy="4525963"/>
          </a:xfrm>
        </p:spPr>
        <p:txBody>
          <a:bodyPr>
            <a:normAutofit/>
          </a:bodyPr>
          <a:lstStyle/>
          <a:p>
            <a:pPr marL="0" indent="0">
              <a:buNone/>
            </a:pPr>
            <a:endParaRPr lang="en-US" sz="2700" dirty="0">
              <a:latin typeface="Georgia"/>
              <a:cs typeface="Georgia"/>
            </a:endParaRPr>
          </a:p>
        </p:txBody>
      </p:sp>
    </p:spTree>
    <p:extLst>
      <p:ext uri="{BB962C8B-B14F-4D97-AF65-F5344CB8AC3E}">
        <p14:creationId xmlns:p14="http://schemas.microsoft.com/office/powerpoint/2010/main" val="21699974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20641</TotalTime>
  <Words>567</Words>
  <Application>Microsoft Macintosh PowerPoint</Application>
  <PresentationFormat>On-screen Show (4:3)</PresentationFormat>
  <Paragraphs>53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The Point: Wear your Jesus gear motivated by Jesus’ gospel.</vt:lpstr>
      <vt:lpstr>“Gospel-Motivated Living”</vt:lpstr>
      <vt:lpstr>PowerPoint Presentation</vt:lpstr>
      <vt:lpstr>A Few Observations </vt:lpstr>
      <vt:lpstr>A Few Observations </vt:lpstr>
      <vt:lpstr>A Few Observations </vt:lpstr>
      <vt:lpstr>PowerPoint Presentation</vt:lpstr>
      <vt:lpstr>I. Speak the truth with your neighbor (4:25)</vt:lpstr>
      <vt:lpstr>I. Speak the truth with your neighbor (4:25)</vt:lpstr>
      <vt:lpstr>I. Speak the truth with your neighbor (4:25)</vt:lpstr>
      <vt:lpstr>II. Exercise righteous anger (4:26-27)</vt:lpstr>
      <vt:lpstr>II. Exercise righteous anger (4:26-27)</vt:lpstr>
      <vt:lpstr>II. Exercise righteous anger (4:26-27)</vt:lpstr>
      <vt:lpstr>II. Exercise righteous anger (4:26-27)</vt:lpstr>
      <vt:lpstr>II. Exercise righteous anger (4:26-27)</vt:lpstr>
      <vt:lpstr>II. Exercise righteous anger (4:26-27)</vt:lpstr>
      <vt:lpstr>III. Work hard and share with those in need  (4:28)</vt:lpstr>
      <vt:lpstr>IV. Use gracious words that build (4:29)</vt:lpstr>
      <vt:lpstr>IV. Use gracious words that build (4:29)</vt:lpstr>
      <vt:lpstr>How many words do you say in a day?</vt:lpstr>
      <vt:lpstr>How many words do you say in a day?</vt:lpstr>
      <vt:lpstr>IV. Use gracious words that build (4:29)</vt:lpstr>
      <vt:lpstr>IV. Use gracious words that build (4:29)</vt:lpstr>
      <vt:lpstr>V. Do not grieve the Spirit; please the Spirit (4:30)</vt:lpstr>
      <vt:lpstr>VI. Extend kindness and forgiveness (4:31-32)</vt:lpstr>
      <vt:lpstr>PowerPoint Presentation</vt:lpstr>
    </vt:vector>
  </TitlesOfParts>
  <Company>Redemption Hill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Tanner Turley</dc:creator>
  <cp:lastModifiedBy>Tanner Turley</cp:lastModifiedBy>
  <cp:revision>83</cp:revision>
  <dcterms:created xsi:type="dcterms:W3CDTF">2015-01-11T05:01:44Z</dcterms:created>
  <dcterms:modified xsi:type="dcterms:W3CDTF">2015-05-03T12:15:12Z</dcterms:modified>
</cp:coreProperties>
</file>